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80" r:id="rId4"/>
    <p:sldId id="284" r:id="rId5"/>
    <p:sldId id="257" r:id="rId6"/>
    <p:sldId id="275" r:id="rId7"/>
    <p:sldId id="278" r:id="rId8"/>
    <p:sldId id="279" r:id="rId9"/>
    <p:sldId id="264" r:id="rId10"/>
    <p:sldId id="261" r:id="rId11"/>
    <p:sldId id="260" r:id="rId12"/>
    <p:sldId id="262" r:id="rId13"/>
    <p:sldId id="266" r:id="rId14"/>
    <p:sldId id="277" r:id="rId15"/>
    <p:sldId id="269" r:id="rId16"/>
    <p:sldId id="271" r:id="rId17"/>
    <p:sldId id="273" r:id="rId18"/>
    <p:sldId id="272" r:id="rId19"/>
    <p:sldId id="28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Mavety" initials="BM" lastIdx="1" clrIdx="0">
    <p:extLst>
      <p:ext uri="{19B8F6BF-5375-455C-9EA6-DF929625EA0E}">
        <p15:presenceInfo xmlns:p15="http://schemas.microsoft.com/office/powerpoint/2012/main" userId="S-1-5-21-2059692052-2017471298-382417117-1861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885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36764-A82E-423C-9E4B-85694892C6F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9F1FB30-EE9F-4C23-95BE-BC1EA65F3E8E}">
      <dgm:prSet/>
      <dgm:spPr/>
      <dgm:t>
        <a:bodyPr/>
        <a:lstStyle/>
        <a:p>
          <a:pPr algn="ctr" rtl="0"/>
          <a:r>
            <a:rPr lang="en-CA" dirty="0"/>
            <a:t>Introductions</a:t>
          </a:r>
        </a:p>
      </dgm:t>
    </dgm:pt>
    <dgm:pt modelId="{E1338573-0AAE-4328-899C-1CE6A066F966}" type="parTrans" cxnId="{C84A06D9-F88C-40B1-BB98-212654E79FD9}">
      <dgm:prSet/>
      <dgm:spPr/>
      <dgm:t>
        <a:bodyPr/>
        <a:lstStyle/>
        <a:p>
          <a:endParaRPr lang="en-US"/>
        </a:p>
      </dgm:t>
    </dgm:pt>
    <dgm:pt modelId="{E8F0D43E-A7EC-4110-B53B-C95A059FC760}" type="sibTrans" cxnId="{C84A06D9-F88C-40B1-BB98-212654E79FD9}">
      <dgm:prSet/>
      <dgm:spPr/>
      <dgm:t>
        <a:bodyPr/>
        <a:lstStyle/>
        <a:p>
          <a:endParaRPr lang="en-US"/>
        </a:p>
      </dgm:t>
    </dgm:pt>
    <dgm:pt modelId="{E4F24850-67C8-46AB-B11E-D2BB417C0D2D}" type="pres">
      <dgm:prSet presAssocID="{37B36764-A82E-423C-9E4B-85694892C6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F78BBB-0B59-46BE-ADD3-C12C92A2D012}" type="pres">
      <dgm:prSet presAssocID="{59F1FB30-EE9F-4C23-95BE-BC1EA65F3E8E}" presName="parentText" presStyleLbl="node1" presStyleIdx="0" presStyleCnt="1" custLinFactNeighborX="5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4A06D9-F88C-40B1-BB98-212654E79FD9}" srcId="{37B36764-A82E-423C-9E4B-85694892C6FE}" destId="{59F1FB30-EE9F-4C23-95BE-BC1EA65F3E8E}" srcOrd="0" destOrd="0" parTransId="{E1338573-0AAE-4328-899C-1CE6A066F966}" sibTransId="{E8F0D43E-A7EC-4110-B53B-C95A059FC760}"/>
    <dgm:cxn modelId="{802EFE55-3BA8-410A-8056-174E26BF5529}" type="presOf" srcId="{37B36764-A82E-423C-9E4B-85694892C6FE}" destId="{E4F24850-67C8-46AB-B11E-D2BB417C0D2D}" srcOrd="0" destOrd="0" presId="urn:microsoft.com/office/officeart/2005/8/layout/vList2"/>
    <dgm:cxn modelId="{26E3DED0-31C1-4999-83BF-5B09692223F5}" type="presOf" srcId="{59F1FB30-EE9F-4C23-95BE-BC1EA65F3E8E}" destId="{D7F78BBB-0B59-46BE-ADD3-C12C92A2D012}" srcOrd="0" destOrd="0" presId="urn:microsoft.com/office/officeart/2005/8/layout/vList2"/>
    <dgm:cxn modelId="{74D51119-A308-4907-8655-79A5A9322568}" type="presParOf" srcId="{E4F24850-67C8-46AB-B11E-D2BB417C0D2D}" destId="{D7F78BBB-0B59-46BE-ADD3-C12C92A2D0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F78BBB-0B59-46BE-ADD3-C12C92A2D012}">
      <dsp:nvSpPr>
        <dsp:cNvPr id="0" name=""/>
        <dsp:cNvSpPr/>
      </dsp:nvSpPr>
      <dsp:spPr>
        <a:xfrm>
          <a:off x="0" y="539"/>
          <a:ext cx="8220363" cy="1199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5000" kern="1200" dirty="0"/>
            <a:t>Introductions</a:t>
          </a:r>
        </a:p>
      </dsp:txBody>
      <dsp:txXfrm>
        <a:off x="58543" y="59082"/>
        <a:ext cx="8103277" cy="1082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islandhealth.ca/education/preceptor/Pages/default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AdamK@camosun.ca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mailto:MavetyB@camosun.ca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Practicum Preceptor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684589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Assignments: </a:t>
            </a:r>
            <a:br>
              <a:rPr lang="en-CA" dirty="0"/>
            </a:br>
            <a:r>
              <a:rPr lang="en-CA" dirty="0"/>
              <a:t>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6251559" cy="3636511"/>
          </a:xfrm>
        </p:spPr>
        <p:txBody>
          <a:bodyPr/>
          <a:lstStyle/>
          <a:p>
            <a:r>
              <a:rPr lang="en-CA" dirty="0"/>
              <a:t>Due at the end of the first week at a new site </a:t>
            </a:r>
          </a:p>
          <a:p>
            <a:r>
              <a:rPr lang="en-CA" dirty="0"/>
              <a:t>Department tour</a:t>
            </a:r>
          </a:p>
          <a:p>
            <a:r>
              <a:rPr lang="en-CA" dirty="0"/>
              <a:t>Safety questions </a:t>
            </a:r>
          </a:p>
          <a:p>
            <a:r>
              <a:rPr lang="en-CA" dirty="0"/>
              <a:t>Daily workflow questions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1169" y="447188"/>
            <a:ext cx="4302746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5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Assignments: </a:t>
            </a:r>
            <a:br>
              <a:rPr lang="en-CA" dirty="0"/>
            </a:br>
            <a:r>
              <a:rPr lang="en-CA" dirty="0"/>
              <a:t>Technologist Feedback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4603033" cy="3636511"/>
          </a:xfrm>
        </p:spPr>
        <p:txBody>
          <a:bodyPr/>
          <a:lstStyle/>
          <a:p>
            <a:r>
              <a:rPr lang="en-CA" dirty="0"/>
              <a:t>Bi-weekly (weeks 2,4,6,8,10,12,14)</a:t>
            </a:r>
          </a:p>
          <a:p>
            <a:r>
              <a:rPr lang="en-CA" dirty="0"/>
              <a:t>Acts as a check-in with student</a:t>
            </a:r>
          </a:p>
          <a:p>
            <a:r>
              <a:rPr lang="en-CA" dirty="0"/>
              <a:t>Please provide suggestions for improvement and comments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3243" y="2115127"/>
            <a:ext cx="3464329" cy="433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3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Assignments: </a:t>
            </a:r>
            <a:br>
              <a:rPr lang="en-CA" dirty="0"/>
            </a:br>
            <a:r>
              <a:rPr lang="en-CA" dirty="0"/>
              <a:t>Formative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3" y="2222287"/>
            <a:ext cx="2894306" cy="3636511"/>
          </a:xfrm>
        </p:spPr>
        <p:txBody>
          <a:bodyPr/>
          <a:lstStyle/>
          <a:p>
            <a:r>
              <a:rPr lang="en-CA" dirty="0"/>
              <a:t>Formative evaluations throughout the term (weeks 5,9,13)</a:t>
            </a:r>
          </a:p>
          <a:p>
            <a:r>
              <a:rPr lang="en-CA" dirty="0"/>
              <a:t>Summative evaluation (week 15)</a:t>
            </a:r>
          </a:p>
          <a:p>
            <a:r>
              <a:rPr lang="en-CA" dirty="0"/>
              <a:t>Acts as a more formal check-in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3281" y="2222286"/>
            <a:ext cx="3458020" cy="4392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380" y="2222287"/>
            <a:ext cx="3466983" cy="439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032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Levels of Participation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CA" sz="1800" dirty="0"/>
              <a:t>Students are already used to using this system to log their cases each day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1506" y="173759"/>
            <a:ext cx="469582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959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CPD 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5498961" cy="3636511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1 CPD credit for 8 hours of instruction (basically one shift with a student)</a:t>
            </a:r>
          </a:p>
          <a:p>
            <a:r>
              <a:rPr lang="en-CA" dirty="0"/>
              <a:t>Earn up to 8 CPD credits (</a:t>
            </a:r>
            <a:r>
              <a:rPr lang="en-CA" dirty="0" err="1"/>
              <a:t>ie</a:t>
            </a:r>
            <a:r>
              <a:rPr lang="en-CA" dirty="0"/>
              <a:t>. work with a student for 8 shifts, earn 8 CPD credits)</a:t>
            </a:r>
          </a:p>
          <a:p>
            <a:r>
              <a:rPr lang="en-CA" dirty="0"/>
              <a:t>An additional 3 CPD credits are available if you are a CCSA assessor </a:t>
            </a:r>
          </a:p>
          <a:p>
            <a:endParaRPr lang="en-CA" dirty="0"/>
          </a:p>
          <a:p>
            <a:r>
              <a:rPr lang="en-CA" dirty="0"/>
              <a:t>Form can be found on </a:t>
            </a:r>
            <a:r>
              <a:rPr lang="en-CA" b="1" dirty="0"/>
              <a:t>MI Wiki </a:t>
            </a:r>
            <a:r>
              <a:rPr lang="en-CA" dirty="0"/>
              <a:t>under </a:t>
            </a:r>
            <a:r>
              <a:rPr lang="en-CA" b="1" dirty="0"/>
              <a:t>Ultrasound&gt; US Continuing Education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  <a:p>
            <a:r>
              <a:rPr lang="en-CA" dirty="0"/>
              <a:t>Email the completed form to the Clinical Liaison for verification and we will send them back to you to submit for credits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436" y="68882"/>
            <a:ext cx="5184398" cy="655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592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Canadian Clinical Skills Assessments (CCSA’s)</a:t>
            </a:r>
          </a:p>
        </p:txBody>
      </p:sp>
    </p:spTree>
    <p:extLst>
      <p:ext uri="{BB962C8B-B14F-4D97-AF65-F5344CB8AC3E}">
        <p14:creationId xmlns:p14="http://schemas.microsoft.com/office/powerpoint/2010/main" val="4053098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CCSA’s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60040"/>
          </a:xfrm>
        </p:spPr>
        <p:txBody>
          <a:bodyPr>
            <a:normAutofit/>
          </a:bodyPr>
          <a:lstStyle/>
          <a:p>
            <a:r>
              <a:rPr lang="en-US" dirty="0"/>
              <a:t>Assessors need to have completed the CCSA Assessor Tutorial on the Sonography Canada website</a:t>
            </a:r>
          </a:p>
          <a:p>
            <a:r>
              <a:rPr lang="en-US" dirty="0"/>
              <a:t>“The assessments should begin when both the assessor(s) and the candidate feel the candidate is able to consistently complete normal, abnormal, and technically difficult cases independently.”</a:t>
            </a:r>
          </a:p>
          <a:p>
            <a:r>
              <a:rPr lang="en-US" dirty="0"/>
              <a:t>The case must be selected before the assessment begins</a:t>
            </a:r>
          </a:p>
          <a:p>
            <a:r>
              <a:rPr lang="en-US" dirty="0"/>
              <a:t>There should be limited communication during the assessment between the assessor and candidate </a:t>
            </a:r>
          </a:p>
          <a:p>
            <a:r>
              <a:rPr lang="en-US" dirty="0"/>
              <a:t>Candidate MUST be under direct supervision</a:t>
            </a:r>
          </a:p>
          <a:p>
            <a:r>
              <a:rPr lang="en-US" dirty="0"/>
              <a:t>Students will be completing the Camosun Protocol (which very closely resembles the Island Health protocols)</a:t>
            </a:r>
          </a:p>
        </p:txBody>
      </p:sp>
    </p:spTree>
    <p:extLst>
      <p:ext uri="{BB962C8B-B14F-4D97-AF65-F5344CB8AC3E}">
        <p14:creationId xmlns:p14="http://schemas.microsoft.com/office/powerpoint/2010/main" val="2872853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CCSA’s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Completion includes; a thorough history, examination, and technical impression</a:t>
            </a:r>
          </a:p>
          <a:p>
            <a:r>
              <a:rPr lang="en-US" dirty="0"/>
              <a:t>“Imaging must be diagnostic. There may be room for improvement in terms of ideal windows and instrumentation, but imaging must demonstrate features that would allow for correct interpretation by a physician.”</a:t>
            </a:r>
          </a:p>
          <a:p>
            <a:r>
              <a:rPr lang="en-US" dirty="0"/>
              <a:t>Normal variants and common physiological findings are not considered abnormal findings (see the CCSA Manual in the </a:t>
            </a:r>
            <a:r>
              <a:rPr lang="en-US"/>
              <a:t>Clinical </a:t>
            </a:r>
            <a:r>
              <a:rPr lang="en-US" smtClean="0"/>
              <a:t>Portfolio)</a:t>
            </a:r>
            <a:endParaRPr lang="en-US" dirty="0"/>
          </a:p>
          <a:p>
            <a:r>
              <a:rPr lang="en-US" dirty="0"/>
              <a:t>“Some minor findings may be missed by the candidate and the case not be a failure, if the candidate has completed a thorough/competent assessment. The abnormal findings missed cannot jeopardize the patient’s outcome.”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29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85" y="1864133"/>
            <a:ext cx="5231757" cy="31112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974" y="2746902"/>
            <a:ext cx="4930815" cy="134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20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Preceptor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hlinkClick r:id="rId2"/>
              </a:rPr>
              <a:t>https://intranet.islandhealth.ca/education/preceptor/Pages/default.aspx</a:t>
            </a:r>
            <a:endParaRPr lang="en-CA" dirty="0"/>
          </a:p>
          <a:p>
            <a:pPr lvl="1"/>
            <a:r>
              <a:rPr lang="en-CA" dirty="0"/>
              <a:t>Island Health resources for preceptors</a:t>
            </a:r>
          </a:p>
          <a:p>
            <a:endParaRPr lang="en-CA" dirty="0"/>
          </a:p>
          <a:p>
            <a:r>
              <a:rPr lang="en-CA" dirty="0"/>
              <a:t>Island Health MI Wiki </a:t>
            </a:r>
          </a:p>
          <a:p>
            <a:pPr lvl="1"/>
            <a:r>
              <a:rPr lang="en-CA" dirty="0"/>
              <a:t>Jasmine has been working on making a folder for preceptor resources</a:t>
            </a:r>
          </a:p>
        </p:txBody>
      </p:sp>
    </p:spTree>
    <p:extLst>
      <p:ext uri="{BB962C8B-B14F-4D97-AF65-F5344CB8AC3E}">
        <p14:creationId xmlns:p14="http://schemas.microsoft.com/office/powerpoint/2010/main" val="364074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5569164"/>
              </p:ext>
            </p:extLst>
          </p:nvPr>
        </p:nvGraphicFramePr>
        <p:xfrm>
          <a:off x="2078182" y="1967345"/>
          <a:ext cx="8220363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20492" y="4549676"/>
            <a:ext cx="29510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General: 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Bridget Mavety (</a:t>
            </a:r>
            <a:r>
              <a:rPr lang="en-CA" dirty="0">
                <a:hlinkClick r:id="rId7"/>
              </a:rPr>
              <a:t>MavetyB@camosun.ca</a:t>
            </a:r>
            <a:r>
              <a:rPr lang="en-CA" dirty="0" smtClean="0"/>
              <a:t>)</a:t>
            </a:r>
          </a:p>
          <a:p>
            <a:pPr algn="ctr"/>
            <a:endParaRPr lang="en-CA" dirty="0"/>
          </a:p>
          <a:p>
            <a:pPr algn="ctr"/>
            <a:r>
              <a:rPr lang="en-CA" dirty="0" smtClean="0"/>
              <a:t>Cardiac: </a:t>
            </a:r>
            <a:br>
              <a:rPr lang="en-CA" dirty="0" smtClean="0"/>
            </a:br>
            <a:r>
              <a:rPr lang="en-CA" dirty="0" smtClean="0"/>
              <a:t>Kendal Adam (</a:t>
            </a:r>
            <a:r>
              <a:rPr lang="en-CA" dirty="0" smtClean="0">
                <a:hlinkClick r:id="rId8"/>
              </a:rPr>
              <a:t>AdamK@camosun.ca</a:t>
            </a:r>
            <a:r>
              <a:rPr lang="en-CA" dirty="0" smtClean="0"/>
              <a:t>)</a:t>
            </a:r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6435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818" y="1843032"/>
            <a:ext cx="10561418" cy="1468800"/>
          </a:xfrm>
        </p:spPr>
        <p:txBody>
          <a:bodyPr anchor="ctr"/>
          <a:lstStyle/>
          <a:p>
            <a:pPr algn="ctr"/>
            <a:r>
              <a:rPr lang="en-CA" dirty="0"/>
              <a:t>Questions?</a:t>
            </a:r>
            <a:br>
              <a:rPr lang="en-CA" dirty="0"/>
            </a:br>
            <a:r>
              <a:rPr lang="en-CA" dirty="0"/>
              <a:t>Comments?</a:t>
            </a:r>
            <a:br>
              <a:rPr lang="en-CA" dirty="0"/>
            </a:br>
            <a:r>
              <a:rPr lang="en-CA" dirty="0"/>
              <a:t>Concerns?</a:t>
            </a:r>
          </a:p>
        </p:txBody>
      </p:sp>
    </p:spTree>
    <p:extLst>
      <p:ext uri="{BB962C8B-B14F-4D97-AF65-F5344CB8AC3E}">
        <p14:creationId xmlns:p14="http://schemas.microsoft.com/office/powerpoint/2010/main" val="179418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Clinical Liaison 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Point of contact between clinical supervisors/preceptors and Camosun College</a:t>
            </a:r>
          </a:p>
          <a:p>
            <a:r>
              <a:rPr lang="en-CA" dirty="0" smtClean="0"/>
              <a:t>Review </a:t>
            </a:r>
            <a:r>
              <a:rPr lang="en-CA" dirty="0"/>
              <a:t>all student reflections, technologist feedback forms and formal evaluations </a:t>
            </a:r>
          </a:p>
          <a:p>
            <a:r>
              <a:rPr lang="en-CA" dirty="0"/>
              <a:t>Formal check-ins with students every 4 weeks (general – in person clinical site visits, cardiac – online)</a:t>
            </a:r>
          </a:p>
          <a:p>
            <a:r>
              <a:rPr lang="en-CA" dirty="0"/>
              <a:t>Attends Island Health/Camosun College Working Group meetings where Clinical Skills Labs and Practicum progress is discussed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185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Preceptor Role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Point of contact between clinical </a:t>
            </a:r>
            <a:r>
              <a:rPr lang="en-CA" dirty="0" smtClean="0"/>
              <a:t>sites </a:t>
            </a:r>
            <a:r>
              <a:rPr lang="en-CA" dirty="0"/>
              <a:t>and </a:t>
            </a:r>
            <a:r>
              <a:rPr lang="en-CA" dirty="0" smtClean="0"/>
              <a:t>Clinical Liaison</a:t>
            </a:r>
            <a:endParaRPr lang="en-CA" dirty="0"/>
          </a:p>
          <a:p>
            <a:pPr lvl="1"/>
            <a:r>
              <a:rPr lang="en-CA" dirty="0"/>
              <a:t>Please email us if there are any questions/comments/concerns – the earlier the better!</a:t>
            </a:r>
          </a:p>
          <a:p>
            <a:r>
              <a:rPr lang="en-CA" dirty="0" smtClean="0"/>
              <a:t>Provide supportive and constructive feedback on </a:t>
            </a:r>
            <a:r>
              <a:rPr lang="en-CA" dirty="0"/>
              <a:t>all student reflections, technologist feedback forms and formal evaluations </a:t>
            </a:r>
          </a:p>
          <a:p>
            <a:r>
              <a:rPr lang="en-CA" dirty="0" smtClean="0"/>
              <a:t>CCSA assessor</a:t>
            </a:r>
          </a:p>
          <a:p>
            <a:pPr lvl="1"/>
            <a:r>
              <a:rPr lang="en-CA" dirty="0" smtClean="0"/>
              <a:t>Reminder: you need to have completed the Sonography Canada CCSA Assessor Tutorial in order to be able to “sign off” on these cases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389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Clinical Practicum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January 10</a:t>
            </a:r>
            <a:r>
              <a:rPr lang="en-CA" baseline="30000" dirty="0"/>
              <a:t>th</a:t>
            </a:r>
            <a:r>
              <a:rPr lang="en-CA" dirty="0"/>
              <a:t> – April 20</a:t>
            </a:r>
            <a:r>
              <a:rPr lang="en-CA" baseline="30000" dirty="0"/>
              <a:t>th</a:t>
            </a:r>
            <a:r>
              <a:rPr lang="en-CA" dirty="0"/>
              <a:t> (15 weeks)</a:t>
            </a:r>
          </a:p>
          <a:p>
            <a:pPr lvl="1"/>
            <a:r>
              <a:rPr lang="en-CA" sz="1400" dirty="0"/>
              <a:t>Remediation week April 25-28</a:t>
            </a:r>
          </a:p>
          <a:p>
            <a:pPr lvl="2"/>
            <a:r>
              <a:rPr lang="en-CA" sz="1050" dirty="0"/>
              <a:t>If a student misses more than 2 days of clinical, minimum Portfolio or CCSA completion is not met, not maintaining reasonable progress</a:t>
            </a:r>
          </a:p>
          <a:p>
            <a:r>
              <a:rPr lang="en-CA" dirty="0"/>
              <a:t>Tuesday – Friday (with the exception of 1 RJH evening rotation)</a:t>
            </a:r>
          </a:p>
          <a:p>
            <a:pPr lvl="1"/>
            <a:r>
              <a:rPr lang="en-CA" sz="1400" dirty="0"/>
              <a:t>Monday is their academic day</a:t>
            </a:r>
          </a:p>
          <a:p>
            <a:r>
              <a:rPr lang="en-CA" dirty="0"/>
              <a:t>7.5hr days</a:t>
            </a:r>
          </a:p>
          <a:p>
            <a:pPr lvl="1"/>
            <a:r>
              <a:rPr lang="en-CA" dirty="0"/>
              <a:t>Supervisors/preceptors will give the students their shift times with the most amount of notice possible</a:t>
            </a:r>
          </a:p>
        </p:txBody>
      </p:sp>
    </p:spTree>
    <p:extLst>
      <p:ext uri="{BB962C8B-B14F-4D97-AF65-F5344CB8AC3E}">
        <p14:creationId xmlns:p14="http://schemas.microsoft.com/office/powerpoint/2010/main" val="302880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Clinical Skills Labs vs. Practicum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Students have been rotating out to the Victoria sites since Term 2 of the program (this is Term 6)</a:t>
            </a:r>
          </a:p>
          <a:p>
            <a:r>
              <a:rPr lang="en-CA" dirty="0"/>
              <a:t>Term 2: 4 hours/week in the general department</a:t>
            </a:r>
          </a:p>
          <a:p>
            <a:r>
              <a:rPr lang="en-CA" dirty="0"/>
              <a:t>Term 3,4,5: 8 hours/week in both the cardiac and general departments</a:t>
            </a:r>
          </a:p>
          <a:p>
            <a:endParaRPr lang="en-CA" dirty="0"/>
          </a:p>
          <a:p>
            <a:r>
              <a:rPr lang="en-CA" dirty="0"/>
              <a:t>This is their first “traditional” practicum (4 days/week)</a:t>
            </a:r>
          </a:p>
        </p:txBody>
      </p:sp>
    </p:spTree>
    <p:extLst>
      <p:ext uri="{BB962C8B-B14F-4D97-AF65-F5344CB8AC3E}">
        <p14:creationId xmlns:p14="http://schemas.microsoft.com/office/powerpoint/2010/main" val="278829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Clinical Skills Labs vs. Practicum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78513"/>
          </a:xfrm>
        </p:spPr>
        <p:txBody>
          <a:bodyPr>
            <a:normAutofit lnSpcReduction="10000"/>
          </a:bodyPr>
          <a:lstStyle/>
          <a:p>
            <a:r>
              <a:rPr lang="en-CA" dirty="0"/>
              <a:t>During the Clinical Skills Labs, students were working on “mini skills” which should have taken 5 minutes (</a:t>
            </a:r>
            <a:r>
              <a:rPr lang="en-CA" dirty="0" err="1"/>
              <a:t>ie</a:t>
            </a:r>
            <a:r>
              <a:rPr lang="en-CA" dirty="0"/>
              <a:t>. instead of a full abdomen, the student would scan the liver)</a:t>
            </a:r>
          </a:p>
          <a:p>
            <a:r>
              <a:rPr lang="en-CA" dirty="0"/>
              <a:t>A lot of students are able to complete entire exams for the exam types that they have had more practice in (</a:t>
            </a:r>
            <a:r>
              <a:rPr lang="en-CA" dirty="0" err="1"/>
              <a:t>ie</a:t>
            </a:r>
            <a:r>
              <a:rPr lang="en-CA" dirty="0"/>
              <a:t>. abdomens, OB1, </a:t>
            </a:r>
            <a:r>
              <a:rPr lang="en-CA" dirty="0" smtClean="0"/>
              <a:t>pelvises, thyroids)</a:t>
            </a:r>
            <a:endParaRPr lang="en-CA" dirty="0"/>
          </a:p>
          <a:p>
            <a:r>
              <a:rPr lang="en-CA" dirty="0"/>
              <a:t>Due to lack of exposure during clinical, there have been some skills that may be more behind than others – students will communicate this to their </a:t>
            </a:r>
            <a:r>
              <a:rPr lang="en-CA" dirty="0" smtClean="0"/>
              <a:t>preceptors (ex. OB2, OB3, scrotums, vascular)</a:t>
            </a:r>
            <a:endParaRPr lang="en-CA" dirty="0"/>
          </a:p>
          <a:p>
            <a:r>
              <a:rPr lang="en-CA" dirty="0"/>
              <a:t>In practicum, students will be working towards completing their CCSA in which they will scan the entire </a:t>
            </a:r>
            <a:r>
              <a:rPr lang="en-CA" dirty="0" smtClean="0"/>
              <a:t>exam</a:t>
            </a:r>
          </a:p>
          <a:p>
            <a:r>
              <a:rPr lang="en-CA" dirty="0" smtClean="0"/>
              <a:t>Students can be under INDIRECT supervision only when the preceptor deems that the student is ready for this</a:t>
            </a:r>
          </a:p>
          <a:p>
            <a:pPr lvl="1"/>
            <a:r>
              <a:rPr lang="en-CA" dirty="0" smtClean="0"/>
              <a:t>At the start of the term, students will need to be under DIRECT supervision (the preceptor being present for ALL student-patient interaction)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7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Importance of Timely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Please reach out to the Clinical Liaisons if there are ANY </a:t>
            </a:r>
            <a:r>
              <a:rPr lang="en-CA" dirty="0" smtClean="0"/>
              <a:t>concerns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If there are significant concerns, a Learning Contract can be implemented to ensure the student has additional support and can be successful  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Supervisors often want to be looped in as well, ask your supervisor for what level of involvement they would like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The Sonography Clinical Coordinator should also be made aware of any significant concerns</a:t>
            </a:r>
          </a:p>
        </p:txBody>
      </p:sp>
    </p:spTree>
    <p:extLst>
      <p:ext uri="{BB962C8B-B14F-4D97-AF65-F5344CB8AC3E}">
        <p14:creationId xmlns:p14="http://schemas.microsoft.com/office/powerpoint/2010/main" val="1942314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Clinical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Students will bring their Portfolios with them on their first day</a:t>
            </a:r>
          </a:p>
          <a:p>
            <a:r>
              <a:rPr lang="en-CA" dirty="0"/>
              <a:t>The portfolios will NOT contain any patient information so that the student can bring their own Portfolio with them when they rotate sites</a:t>
            </a:r>
          </a:p>
          <a:p>
            <a:pPr lvl="1"/>
            <a:r>
              <a:rPr lang="en-CA" dirty="0"/>
              <a:t>Instead of Accession numbers, students will record the date/time/type of examination so that the case can be found easily if necessary </a:t>
            </a:r>
          </a:p>
          <a:p>
            <a:r>
              <a:rPr lang="en-CA" dirty="0"/>
              <a:t>Daily log of cases, technologist feedback forms, bi-weekly reflections, evaluations</a:t>
            </a:r>
          </a:p>
          <a:p>
            <a:r>
              <a:rPr lang="en-CA" dirty="0"/>
              <a:t>Sonography Canada CCSA manual</a:t>
            </a:r>
          </a:p>
          <a:p>
            <a:r>
              <a:rPr lang="en-CA" dirty="0"/>
              <a:t>These need to be stored in a secure/locked area </a:t>
            </a:r>
          </a:p>
        </p:txBody>
      </p:sp>
    </p:spTree>
    <p:extLst>
      <p:ext uri="{BB962C8B-B14F-4D97-AF65-F5344CB8AC3E}">
        <p14:creationId xmlns:p14="http://schemas.microsoft.com/office/powerpoint/2010/main" val="186272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171</TotalTime>
  <Words>1032</Words>
  <Application>Microsoft Office PowerPoint</Application>
  <PresentationFormat>Widescreen</PresentationFormat>
  <Paragraphs>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Century Gothic</vt:lpstr>
      <vt:lpstr>Courier New</vt:lpstr>
      <vt:lpstr>Wingdings 2</vt:lpstr>
      <vt:lpstr>Quotable</vt:lpstr>
      <vt:lpstr>Practicum Preceptor Orientation</vt:lpstr>
      <vt:lpstr>PowerPoint Presentation</vt:lpstr>
      <vt:lpstr>Clinical Liaison Role</vt:lpstr>
      <vt:lpstr>Preceptor Role</vt:lpstr>
      <vt:lpstr>Clinical Practicum Logistics</vt:lpstr>
      <vt:lpstr>Clinical Skills Labs vs. Practicum</vt:lpstr>
      <vt:lpstr>Clinical Skills Labs vs. Practicum</vt:lpstr>
      <vt:lpstr>Importance of Timely Feedback</vt:lpstr>
      <vt:lpstr>Clinical Portfolio</vt:lpstr>
      <vt:lpstr>Assignments:  Orientation</vt:lpstr>
      <vt:lpstr>Assignments:  Technologist Feedback Forms</vt:lpstr>
      <vt:lpstr>Assignments:  Formative Evaluations</vt:lpstr>
      <vt:lpstr>Levels of Participation</vt:lpstr>
      <vt:lpstr>CPD Credits</vt:lpstr>
      <vt:lpstr>Canadian Clinical Skills Assessments (CCSA’s)</vt:lpstr>
      <vt:lpstr>CCSA’s</vt:lpstr>
      <vt:lpstr>CCSA’s</vt:lpstr>
      <vt:lpstr>PowerPoint Presentation</vt:lpstr>
      <vt:lpstr>Preceptor Resources</vt:lpstr>
      <vt:lpstr>Questions? Comments? Concerns?</vt:lpstr>
    </vt:vector>
  </TitlesOfParts>
  <Company>Camosun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Practicum Preceptor Orientation</dc:title>
  <dc:creator>Bridget Mavety</dc:creator>
  <cp:lastModifiedBy>Bridget Mavety</cp:lastModifiedBy>
  <cp:revision>27</cp:revision>
  <dcterms:created xsi:type="dcterms:W3CDTF">2022-10-31T21:21:35Z</dcterms:created>
  <dcterms:modified xsi:type="dcterms:W3CDTF">2023-01-04T18:01:18Z</dcterms:modified>
</cp:coreProperties>
</file>